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443" r:id="rId3"/>
    <p:sldId id="2439" r:id="rId4"/>
    <p:sldId id="2432" r:id="rId5"/>
    <p:sldId id="2452" r:id="rId6"/>
    <p:sldId id="2453" r:id="rId7"/>
    <p:sldId id="2445" r:id="rId8"/>
    <p:sldId id="2440" r:id="rId9"/>
    <p:sldId id="260" r:id="rId10"/>
    <p:sldId id="2434" r:id="rId11"/>
    <p:sldId id="258" r:id="rId12"/>
    <p:sldId id="2438" r:id="rId13"/>
    <p:sldId id="2454" r:id="rId14"/>
    <p:sldId id="2444" r:id="rId15"/>
    <p:sldId id="2446" r:id="rId16"/>
    <p:sldId id="2433" r:id="rId17"/>
    <p:sldId id="2447" r:id="rId18"/>
    <p:sldId id="2449" r:id="rId19"/>
    <p:sldId id="2448" r:id="rId20"/>
    <p:sldId id="2450" r:id="rId21"/>
    <p:sldId id="2451" r:id="rId22"/>
    <p:sldId id="2441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74D"/>
    <a:srgbClr val="2F3342"/>
    <a:srgbClr val="C0F400"/>
    <a:srgbClr val="05EE55"/>
    <a:srgbClr val="038B30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72080-DC73-BC19-34A8-33A3D6A0D794}" v="7" dt="2020-03-11T15:52:11.855"/>
    <p1510:client id="{3EC94407-065A-4EB2-B984-223647806D6C}" v="77" dt="2020-03-05T19:23:26.761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6408" autoAdjust="0"/>
  </p:normalViewPr>
  <p:slideViewPr>
    <p:cSldViewPr snapToGrid="0">
      <p:cViewPr>
        <p:scale>
          <a:sx n="75" d="100"/>
          <a:sy n="75" d="100"/>
        </p:scale>
        <p:origin x="5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057006468245363E-2"/>
          <c:y val="3.2833905460512708E-2"/>
          <c:w val="0.9469429935317546"/>
          <c:h val="0.920269505396806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20-49E6-BA19-0211098B4FB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20-49E6-BA19-0211098B4FBA}"/>
              </c:ext>
            </c:extLst>
          </c:dPt>
          <c:dLbls>
            <c:dLbl>
              <c:idx val="0"/>
              <c:layout>
                <c:manualLayout>
                  <c:x val="-9.49481145664198E-8"/>
                  <c:y val="7.381889309820977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105235932772178"/>
                      <c:h val="0.4446739391809830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020-49E6-BA19-0211098B4F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Planilha1!$A$2:$A$3</c:f>
              <c:numCache>
                <c:formatCode>General</c:formatCode>
                <c:ptCount val="2"/>
              </c:numCache>
            </c:num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E-4D7F-B090-4F23DBC139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4515D8-5FCB-4B4F-89DE-5677D9B8D51F}" type="datetime1">
              <a:rPr lang="pt-BR" smtClean="0"/>
              <a:t>11/03/2020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EDDF8-CA1F-405F-9613-58F874FA7DD9}" type="datetime1">
              <a:rPr lang="pt-BR" smtClean="0"/>
              <a:pPr/>
              <a:t>11/03/2020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8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9267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96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161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2766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614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71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2475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696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322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5256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1894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031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8767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019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8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40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23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063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843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8277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761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pic>
          <p:nvPicPr>
            <p:cNvPr id="17" name="Elemento gráfico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t-BR" noProof="0"/>
              <a:t>Editar estilos de texto Mestre</a:t>
            </a:r>
          </a:p>
          <a:p>
            <a:pPr lvl="1" rtl="0">
              <a:lnSpc>
                <a:spcPct val="150000"/>
              </a:lnSpc>
            </a:pPr>
            <a:r>
              <a:rPr lang="pt-BR" noProof="0"/>
              <a:t>Segundo nível</a:t>
            </a:r>
          </a:p>
          <a:p>
            <a:pPr lvl="2" rtl="0">
              <a:lnSpc>
                <a:spcPct val="150000"/>
              </a:lnSpc>
            </a:pPr>
            <a:r>
              <a:rPr lang="pt-BR" noProof="0"/>
              <a:t>Terceiro nível</a:t>
            </a:r>
          </a:p>
          <a:p>
            <a:pPr lvl="3" rtl="0">
              <a:lnSpc>
                <a:spcPct val="150000"/>
              </a:lnSpc>
            </a:pPr>
            <a:r>
              <a:rPr lang="pt-BR" noProof="0"/>
              <a:t>Quarto nível</a:t>
            </a:r>
          </a:p>
          <a:p>
            <a:pPr lvl="4" rtl="0">
              <a:lnSpc>
                <a:spcPct val="150000"/>
              </a:lnSpc>
            </a:pPr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pt-BR" noProof="0"/>
              <a:t>Editar estilos de texto Mestre</a:t>
            </a:r>
          </a:p>
          <a:p>
            <a:pPr lvl="1" rtl="0">
              <a:lnSpc>
                <a:spcPct val="150000"/>
              </a:lnSpc>
            </a:pPr>
            <a:r>
              <a:rPr lang="pt-BR" noProof="0"/>
              <a:t>Segundo nível</a:t>
            </a:r>
          </a:p>
          <a:p>
            <a:pPr lvl="2" rtl="0">
              <a:lnSpc>
                <a:spcPct val="150000"/>
              </a:lnSpc>
            </a:pPr>
            <a:r>
              <a:rPr lang="pt-BR" noProof="0"/>
              <a:t>Terceiro nível</a:t>
            </a:r>
          </a:p>
          <a:p>
            <a:pPr lvl="3" rtl="0">
              <a:lnSpc>
                <a:spcPct val="150000"/>
              </a:lnSpc>
            </a:pPr>
            <a:r>
              <a:rPr lang="pt-BR" noProof="0"/>
              <a:t>Quarto nível</a:t>
            </a:r>
          </a:p>
          <a:p>
            <a:pPr lvl="4" rtl="0">
              <a:lnSpc>
                <a:spcPct val="150000"/>
              </a:lnSpc>
            </a:pPr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3" name="Retângulo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pt-br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>
                <a:solidFill>
                  <a:srgbClr val="2F3342"/>
                </a:solidFill>
              </a:rPr>
              <a:pPr rtl="0"/>
              <a:t>‹nº›</a:t>
            </a:fld>
            <a:endParaRPr lang="pt-BR" noProof="0" dirty="0">
              <a:solidFill>
                <a:srgbClr val="2F3342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Retângulo 10" descr="Bloco de ênfase de quadrados abertos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>
                <a:solidFill>
                  <a:srgbClr val="2F3342"/>
                </a:solidFill>
              </a:rPr>
              <a:pPr rtl="0"/>
              <a:t>‹nº›</a:t>
            </a:fld>
            <a:endParaRPr lang="pt-BR" noProof="0" dirty="0">
              <a:solidFill>
                <a:srgbClr val="2F3342"/>
              </a:solidFill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>
                <a:solidFill>
                  <a:srgbClr val="2F3342"/>
                </a:solidFill>
              </a:rPr>
              <a:pPr rtl="0"/>
              <a:t>‹nº›</a:t>
            </a:fld>
            <a:endParaRPr lang="pt-BR" noProof="0" dirty="0">
              <a:solidFill>
                <a:srgbClr val="2F3342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Retângulo 10" descr="Bloco de ênfase de quadrados abertos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1" name="Elemento gráfico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pic>
          <p:nvPicPr>
            <p:cNvPr id="15" name="Elemento gráfico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pic>
          <p:nvPicPr>
            <p:cNvPr id="17" name="Elemento gráfico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conteúdo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6" name="Espaço Reservado para Imagem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 rtl="0">
              <a:defRPr sz="2800"/>
            </a:lvl1pPr>
          </a:lstStyle>
          <a:p>
            <a:pPr rtl="0"/>
            <a:r>
              <a:rPr lang="pt-BR" noProof="0" dirty="0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2</a:t>
            </a:r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endParaRPr lang="pt-BR" noProof="0" dirty="0"/>
          </a:p>
          <a:p>
            <a:pPr algn="ctr" rtl="0"/>
            <a:r>
              <a:rPr lang="pt-BR" noProof="0" dirty="0"/>
              <a:t>+</a:t>
            </a:r>
          </a:p>
          <a:p>
            <a:pPr algn="ctr" rtl="0"/>
            <a:endParaRPr lang="pt-BR" noProof="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noProof="0" dirty="0"/>
                <a:t>2</a:t>
              </a:r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endParaRPr lang="pt-BR" noProof="0" dirty="0"/>
            </a:p>
            <a:p>
              <a:pPr algn="ctr" rtl="0"/>
              <a:r>
                <a:rPr lang="pt-BR" noProof="0" dirty="0"/>
                <a:t>+</a:t>
              </a:r>
            </a:p>
            <a:p>
              <a:pPr algn="ctr" rtl="0"/>
              <a:endParaRPr lang="pt-BR" noProof="0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CLIQUE PARA EDITAR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 rtl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 único recortado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62" r:id="rId15"/>
    <p:sldLayoutId id="2147483671" r:id="rId16"/>
    <p:sldLayoutId id="214748365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8" y="0"/>
            <a:ext cx="12263015" cy="6735196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35509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299063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rgbClr val="2F3342"/>
                </a:solidFill>
              </a:rPr>
              <a:t>versace</a:t>
            </a:r>
            <a:endParaRPr lang="pt-BR" dirty="0">
              <a:solidFill>
                <a:srgbClr val="2F3342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614953"/>
            <a:ext cx="6609256" cy="674177"/>
          </a:xfrm>
        </p:spPr>
        <p:txBody>
          <a:bodyPr rtlCol="0"/>
          <a:lstStyle/>
          <a:p>
            <a:pPr rtl="0"/>
            <a:r>
              <a:rPr lang="pt-BR" dirty="0">
                <a:solidFill>
                  <a:srgbClr val="2F3342"/>
                </a:solidFill>
              </a:rPr>
              <a:t>Iniciando o futuro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249885" cy="6821452"/>
          </a:xfrm>
        </p:spPr>
      </p:pic>
      <p:grpSp>
        <p:nvGrpSpPr>
          <p:cNvPr id="31" name="Grupo 30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pt-BR" dirty="0"/>
              <a:t>OPERAÇÃO COM BAIXA RENTABILIDADE</a:t>
            </a:r>
            <a:endParaRPr lang="pt-BR" b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Geralmente, o problema não é o espaço, mas o que está sendo feito com ele. Uma gestão especializada de estacionamento, com foco na experiência positiva de usuários e na rentabilização máxima da operação, precisa garantir isso.</a:t>
            </a:r>
          </a:p>
        </p:txBody>
      </p:sp>
      <p:sp>
        <p:nvSpPr>
          <p:cNvPr id="11" name="Retângulo: Canto Único Recortado 10" descr="Caixa de ênfase de rodapé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fontAlgn="base"/>
            <a:r>
              <a:rPr lang="pt-BR" cap="all" dirty="0"/>
              <a:t>Pouco controle</a:t>
            </a:r>
            <a:endParaRPr lang="pt-BR" b="0" cap="all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 falta de monitoramento de informações, por meio de softwares e ferramentas digitais.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possuir o controle de acesso é prejudicial pois atrapalha a vagas e o monitoramento dos veículos.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9C32B2A-F443-47DA-A5C9-E0CCEC6C2F2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pt-BR" dirty="0"/>
              <a:t>POUCO CONTROLE DE HORARIO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 falta de controle de acesso de acordo com o horário de maior fluxo de carros.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Perda de lucro em horários de alto e baixo movimento, por falta de controle de usuários.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2F31814F-08FA-4F6F-AB72-C15E456914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97" y="0"/>
            <a:ext cx="2795451" cy="5408023"/>
          </a:xfrm>
        </p:spPr>
      </p:pic>
      <p:sp>
        <p:nvSpPr>
          <p:cNvPr id="29" name="Espaço Reservado para Rodapé 28">
            <a:extLst>
              <a:ext uri="{FF2B5EF4-FFF2-40B4-BE49-F238E27FC236}">
                <a16:creationId xmlns:a16="http://schemas.microsoft.com/office/drawing/2014/main" id="{8B1278D5-2C97-4CEF-8849-C9811924FB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0" name="Espaço Reservado para o Número do Slide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38" name="Título 37" hidden="1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" y="0"/>
            <a:ext cx="12127027" cy="6821453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Título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TÍTULO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0" name="Retângulo 9" descr="Bloco de ênfase de quadrados abertos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 descr="Bloco de plano de fundo branco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6834487" y="4223911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latin typeface="+mj-lt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269257" y="5023346"/>
            <a:ext cx="4423315" cy="1353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algn="ctr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44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SOLUÇÃO</a:t>
            </a:r>
          </a:p>
          <a:p>
            <a:pPr algn="ctr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pt-BR" sz="3200" b="1" dirty="0">
              <a:solidFill>
                <a:srgbClr val="2F334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3" name="Retângulo: Canto Único Recortado 12" descr="Caixa de ênfase de rodapé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595359" cy="6821452"/>
          </a:xfrm>
        </p:spPr>
      </p:pic>
      <p:grpSp>
        <p:nvGrpSpPr>
          <p:cNvPr id="31" name="Grupo 30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95027" y="200311"/>
            <a:ext cx="7433283" cy="5995838"/>
            <a:chOff x="252031" y="391887"/>
            <a:chExt cx="7433283" cy="621574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pt-BR" dirty="0"/>
              <a:t>funcionalidades</a:t>
            </a:r>
            <a:endParaRPr lang="pt-BR" b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Controle completo da entrada e saída de veículos.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Mostrar a quantidade de vagas livres que seu estacionamento possui para os motoristas. 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Ajuste de preço conforme a demanda.</a:t>
            </a:r>
          </a:p>
        </p:txBody>
      </p:sp>
      <p:sp>
        <p:nvSpPr>
          <p:cNvPr id="11" name="Retângulo: Canto Único Recortado 10" descr="Caixa de ênfase de rodapé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5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" y="0"/>
            <a:ext cx="9016392" cy="6858000"/>
          </a:xfrm>
        </p:spPr>
      </p:pic>
      <p:grpSp>
        <p:nvGrpSpPr>
          <p:cNvPr id="31" name="Grupo 30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95027" y="200311"/>
            <a:ext cx="7433283" cy="5995838"/>
            <a:chOff x="252031" y="391887"/>
            <a:chExt cx="7433283" cy="621574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fontAlgn="base"/>
            <a:r>
              <a:rPr lang="pt-BR" dirty="0"/>
              <a:t>funcionalidades</a:t>
            </a:r>
            <a:endParaRPr lang="pt-BR" b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Gerenciamento de dados.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Controle de vagas.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Controle de horário.</a:t>
            </a:r>
          </a:p>
          <a:p>
            <a:endParaRPr lang="pt-BR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: Canto Único Recortado 10" descr="Caixa de ênfase de rodapé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Espaço Reservado para o Número do Slide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89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860056" y="962613"/>
            <a:ext cx="11015856" cy="5133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6847" y="132124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2F3342"/>
                </a:solidFill>
              </a:rPr>
              <a:t>Desenho de solução</a:t>
            </a:r>
          </a:p>
        </p:txBody>
      </p:sp>
      <p:sp>
        <p:nvSpPr>
          <p:cNvPr id="27" name="Texto Explicativo Retangular com Cantos Arredondados 26"/>
          <p:cNvSpPr/>
          <p:nvPr/>
        </p:nvSpPr>
        <p:spPr>
          <a:xfrm rot="10800000">
            <a:off x="567955" y="2895183"/>
            <a:ext cx="2041534" cy="1464990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22" y="1562303"/>
            <a:ext cx="816836" cy="816836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34" y="1252746"/>
            <a:ext cx="1421344" cy="1421344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24" y="3041641"/>
            <a:ext cx="1334616" cy="1334616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53" y="3440368"/>
            <a:ext cx="437845" cy="437845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9" y="3440368"/>
            <a:ext cx="426128" cy="426128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48" y="2214365"/>
            <a:ext cx="919449" cy="919449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984" y="1522749"/>
            <a:ext cx="452263" cy="452263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3989" y="1481695"/>
            <a:ext cx="452263" cy="452263"/>
          </a:xfrm>
          <a:prstGeom prst="rect">
            <a:avLst/>
          </a:prstGeom>
        </p:spPr>
      </p:pic>
      <p:cxnSp>
        <p:nvCxnSpPr>
          <p:cNvPr id="61" name="Conector reto 60"/>
          <p:cNvCxnSpPr/>
          <p:nvPr/>
        </p:nvCxnSpPr>
        <p:spPr>
          <a:xfrm>
            <a:off x="7148894" y="2007506"/>
            <a:ext cx="0" cy="10873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" name="Imagem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75" y="1406728"/>
            <a:ext cx="326493" cy="326493"/>
          </a:xfrm>
          <a:prstGeom prst="rect">
            <a:avLst/>
          </a:prstGeom>
        </p:spPr>
      </p:pic>
      <p:pic>
        <p:nvPicPr>
          <p:cNvPr id="66" name="Imagem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45" y="1407192"/>
            <a:ext cx="361142" cy="341532"/>
          </a:xfrm>
          <a:prstGeom prst="rect">
            <a:avLst/>
          </a:prstGeom>
        </p:spPr>
      </p:pic>
      <p:sp>
        <p:nvSpPr>
          <p:cNvPr id="70" name="Texto Explicativo Retangular com Cantos Arredondados 68"/>
          <p:cNvSpPr/>
          <p:nvPr/>
        </p:nvSpPr>
        <p:spPr>
          <a:xfrm rot="10800000">
            <a:off x="3043590" y="4656875"/>
            <a:ext cx="2041534" cy="1621988"/>
          </a:xfrm>
          <a:custGeom>
            <a:avLst/>
            <a:gdLst>
              <a:gd name="connsiteX0" fmla="*/ 0 w 2041534"/>
              <a:gd name="connsiteY0" fmla="*/ 244170 h 1464990"/>
              <a:gd name="connsiteX1" fmla="*/ 244170 w 2041534"/>
              <a:gd name="connsiteY1" fmla="*/ 0 h 1464990"/>
              <a:gd name="connsiteX2" fmla="*/ 340256 w 2041534"/>
              <a:gd name="connsiteY2" fmla="*/ 0 h 1464990"/>
              <a:gd name="connsiteX3" fmla="*/ 340256 w 2041534"/>
              <a:gd name="connsiteY3" fmla="*/ 0 h 1464990"/>
              <a:gd name="connsiteX4" fmla="*/ 850639 w 2041534"/>
              <a:gd name="connsiteY4" fmla="*/ 0 h 1464990"/>
              <a:gd name="connsiteX5" fmla="*/ 1797364 w 2041534"/>
              <a:gd name="connsiteY5" fmla="*/ 0 h 1464990"/>
              <a:gd name="connsiteX6" fmla="*/ 2041534 w 2041534"/>
              <a:gd name="connsiteY6" fmla="*/ 244170 h 1464990"/>
              <a:gd name="connsiteX7" fmla="*/ 2041534 w 2041534"/>
              <a:gd name="connsiteY7" fmla="*/ 854578 h 1464990"/>
              <a:gd name="connsiteX8" fmla="*/ 2041534 w 2041534"/>
              <a:gd name="connsiteY8" fmla="*/ 854578 h 1464990"/>
              <a:gd name="connsiteX9" fmla="*/ 2041534 w 2041534"/>
              <a:gd name="connsiteY9" fmla="*/ 1220825 h 1464990"/>
              <a:gd name="connsiteX10" fmla="*/ 2041534 w 2041534"/>
              <a:gd name="connsiteY10" fmla="*/ 1220820 h 1464990"/>
              <a:gd name="connsiteX11" fmla="*/ 1797364 w 2041534"/>
              <a:gd name="connsiteY11" fmla="*/ 1464990 h 1464990"/>
              <a:gd name="connsiteX12" fmla="*/ 850639 w 2041534"/>
              <a:gd name="connsiteY12" fmla="*/ 1464990 h 1464990"/>
              <a:gd name="connsiteX13" fmla="*/ 595454 w 2041534"/>
              <a:gd name="connsiteY13" fmla="*/ 1648114 h 1464990"/>
              <a:gd name="connsiteX14" fmla="*/ 340256 w 2041534"/>
              <a:gd name="connsiteY14" fmla="*/ 1464990 h 1464990"/>
              <a:gd name="connsiteX15" fmla="*/ 244170 w 2041534"/>
              <a:gd name="connsiteY15" fmla="*/ 1464990 h 1464990"/>
              <a:gd name="connsiteX16" fmla="*/ 0 w 2041534"/>
              <a:gd name="connsiteY16" fmla="*/ 1220820 h 1464990"/>
              <a:gd name="connsiteX17" fmla="*/ 0 w 2041534"/>
              <a:gd name="connsiteY17" fmla="*/ 1220825 h 1464990"/>
              <a:gd name="connsiteX18" fmla="*/ 0 w 2041534"/>
              <a:gd name="connsiteY18" fmla="*/ 854578 h 1464990"/>
              <a:gd name="connsiteX19" fmla="*/ 0 w 2041534"/>
              <a:gd name="connsiteY19" fmla="*/ 854578 h 1464990"/>
              <a:gd name="connsiteX20" fmla="*/ 0 w 2041534"/>
              <a:gd name="connsiteY20" fmla="*/ 244170 h 1464990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340256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915022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333965 w 2041534"/>
              <a:gd name="connsiteY12" fmla="*/ 1438865 h 1635051"/>
              <a:gd name="connsiteX13" fmla="*/ 974276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333965 w 2041534"/>
              <a:gd name="connsiteY12" fmla="*/ 1438865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41534" h="1621988">
                <a:moveTo>
                  <a:pt x="0" y="244170"/>
                </a:moveTo>
                <a:cubicBezTo>
                  <a:pt x="0" y="109319"/>
                  <a:pt x="109319" y="0"/>
                  <a:pt x="244170" y="0"/>
                </a:cubicBezTo>
                <a:lnTo>
                  <a:pt x="340256" y="0"/>
                </a:lnTo>
                <a:lnTo>
                  <a:pt x="340256" y="0"/>
                </a:lnTo>
                <a:lnTo>
                  <a:pt x="850639" y="0"/>
                </a:lnTo>
                <a:lnTo>
                  <a:pt x="1797364" y="0"/>
                </a:lnTo>
                <a:cubicBezTo>
                  <a:pt x="1932215" y="0"/>
                  <a:pt x="2041534" y="109319"/>
                  <a:pt x="2041534" y="244170"/>
                </a:cubicBezTo>
                <a:lnTo>
                  <a:pt x="2041534" y="854578"/>
                </a:lnTo>
                <a:lnTo>
                  <a:pt x="2041534" y="854578"/>
                </a:lnTo>
                <a:lnTo>
                  <a:pt x="2041534" y="1220825"/>
                </a:lnTo>
                <a:lnTo>
                  <a:pt x="2041534" y="1220820"/>
                </a:lnTo>
                <a:cubicBezTo>
                  <a:pt x="2041534" y="1355671"/>
                  <a:pt x="1932215" y="1464990"/>
                  <a:pt x="1797364" y="1464990"/>
                </a:cubicBezTo>
                <a:lnTo>
                  <a:pt x="1333965" y="1438865"/>
                </a:lnTo>
                <a:lnTo>
                  <a:pt x="1104904" y="1621988"/>
                </a:lnTo>
                <a:lnTo>
                  <a:pt x="915022" y="1464990"/>
                </a:lnTo>
                <a:lnTo>
                  <a:pt x="244170" y="1464990"/>
                </a:lnTo>
                <a:cubicBezTo>
                  <a:pt x="109319" y="1464990"/>
                  <a:pt x="0" y="1355671"/>
                  <a:pt x="0" y="1220820"/>
                </a:cubicBezTo>
                <a:lnTo>
                  <a:pt x="0" y="1220825"/>
                </a:lnTo>
                <a:lnTo>
                  <a:pt x="0" y="854578"/>
                </a:lnTo>
                <a:lnTo>
                  <a:pt x="0" y="854578"/>
                </a:lnTo>
                <a:lnTo>
                  <a:pt x="0" y="2441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565" y="2947793"/>
            <a:ext cx="1676423" cy="1559962"/>
          </a:xfrm>
          <a:prstGeom prst="rect">
            <a:avLst/>
          </a:prstGeom>
        </p:spPr>
      </p:pic>
      <p:sp>
        <p:nvSpPr>
          <p:cNvPr id="72" name="Texto Explicativo Retangular com Cantos Arredondados 68"/>
          <p:cNvSpPr/>
          <p:nvPr/>
        </p:nvSpPr>
        <p:spPr>
          <a:xfrm rot="10800000">
            <a:off x="8443067" y="4656876"/>
            <a:ext cx="2041534" cy="1621988"/>
          </a:xfrm>
          <a:custGeom>
            <a:avLst/>
            <a:gdLst>
              <a:gd name="connsiteX0" fmla="*/ 0 w 2041534"/>
              <a:gd name="connsiteY0" fmla="*/ 244170 h 1464990"/>
              <a:gd name="connsiteX1" fmla="*/ 244170 w 2041534"/>
              <a:gd name="connsiteY1" fmla="*/ 0 h 1464990"/>
              <a:gd name="connsiteX2" fmla="*/ 340256 w 2041534"/>
              <a:gd name="connsiteY2" fmla="*/ 0 h 1464990"/>
              <a:gd name="connsiteX3" fmla="*/ 340256 w 2041534"/>
              <a:gd name="connsiteY3" fmla="*/ 0 h 1464990"/>
              <a:gd name="connsiteX4" fmla="*/ 850639 w 2041534"/>
              <a:gd name="connsiteY4" fmla="*/ 0 h 1464990"/>
              <a:gd name="connsiteX5" fmla="*/ 1797364 w 2041534"/>
              <a:gd name="connsiteY5" fmla="*/ 0 h 1464990"/>
              <a:gd name="connsiteX6" fmla="*/ 2041534 w 2041534"/>
              <a:gd name="connsiteY6" fmla="*/ 244170 h 1464990"/>
              <a:gd name="connsiteX7" fmla="*/ 2041534 w 2041534"/>
              <a:gd name="connsiteY7" fmla="*/ 854578 h 1464990"/>
              <a:gd name="connsiteX8" fmla="*/ 2041534 w 2041534"/>
              <a:gd name="connsiteY8" fmla="*/ 854578 h 1464990"/>
              <a:gd name="connsiteX9" fmla="*/ 2041534 w 2041534"/>
              <a:gd name="connsiteY9" fmla="*/ 1220825 h 1464990"/>
              <a:gd name="connsiteX10" fmla="*/ 2041534 w 2041534"/>
              <a:gd name="connsiteY10" fmla="*/ 1220820 h 1464990"/>
              <a:gd name="connsiteX11" fmla="*/ 1797364 w 2041534"/>
              <a:gd name="connsiteY11" fmla="*/ 1464990 h 1464990"/>
              <a:gd name="connsiteX12" fmla="*/ 850639 w 2041534"/>
              <a:gd name="connsiteY12" fmla="*/ 1464990 h 1464990"/>
              <a:gd name="connsiteX13" fmla="*/ 595454 w 2041534"/>
              <a:gd name="connsiteY13" fmla="*/ 1648114 h 1464990"/>
              <a:gd name="connsiteX14" fmla="*/ 340256 w 2041534"/>
              <a:gd name="connsiteY14" fmla="*/ 1464990 h 1464990"/>
              <a:gd name="connsiteX15" fmla="*/ 244170 w 2041534"/>
              <a:gd name="connsiteY15" fmla="*/ 1464990 h 1464990"/>
              <a:gd name="connsiteX16" fmla="*/ 0 w 2041534"/>
              <a:gd name="connsiteY16" fmla="*/ 1220820 h 1464990"/>
              <a:gd name="connsiteX17" fmla="*/ 0 w 2041534"/>
              <a:gd name="connsiteY17" fmla="*/ 1220825 h 1464990"/>
              <a:gd name="connsiteX18" fmla="*/ 0 w 2041534"/>
              <a:gd name="connsiteY18" fmla="*/ 854578 h 1464990"/>
              <a:gd name="connsiteX19" fmla="*/ 0 w 2041534"/>
              <a:gd name="connsiteY19" fmla="*/ 854578 h 1464990"/>
              <a:gd name="connsiteX20" fmla="*/ 0 w 2041534"/>
              <a:gd name="connsiteY20" fmla="*/ 244170 h 1464990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340256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915022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333965 w 2041534"/>
              <a:gd name="connsiteY12" fmla="*/ 1438865 h 1635051"/>
              <a:gd name="connsiteX13" fmla="*/ 974276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333965 w 2041534"/>
              <a:gd name="connsiteY12" fmla="*/ 1438865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41534" h="1621988">
                <a:moveTo>
                  <a:pt x="0" y="244170"/>
                </a:moveTo>
                <a:cubicBezTo>
                  <a:pt x="0" y="109319"/>
                  <a:pt x="109319" y="0"/>
                  <a:pt x="244170" y="0"/>
                </a:cubicBezTo>
                <a:lnTo>
                  <a:pt x="340256" y="0"/>
                </a:lnTo>
                <a:lnTo>
                  <a:pt x="340256" y="0"/>
                </a:lnTo>
                <a:lnTo>
                  <a:pt x="850639" y="0"/>
                </a:lnTo>
                <a:lnTo>
                  <a:pt x="1797364" y="0"/>
                </a:lnTo>
                <a:cubicBezTo>
                  <a:pt x="1932215" y="0"/>
                  <a:pt x="2041534" y="109319"/>
                  <a:pt x="2041534" y="244170"/>
                </a:cubicBezTo>
                <a:lnTo>
                  <a:pt x="2041534" y="854578"/>
                </a:lnTo>
                <a:lnTo>
                  <a:pt x="2041534" y="854578"/>
                </a:lnTo>
                <a:lnTo>
                  <a:pt x="2041534" y="1220825"/>
                </a:lnTo>
                <a:lnTo>
                  <a:pt x="2041534" y="1220820"/>
                </a:lnTo>
                <a:cubicBezTo>
                  <a:pt x="2041534" y="1355671"/>
                  <a:pt x="1932215" y="1464990"/>
                  <a:pt x="1797364" y="1464990"/>
                </a:cubicBezTo>
                <a:lnTo>
                  <a:pt x="1333965" y="1438865"/>
                </a:lnTo>
                <a:lnTo>
                  <a:pt x="1104904" y="1621988"/>
                </a:lnTo>
                <a:lnTo>
                  <a:pt x="915022" y="1464990"/>
                </a:lnTo>
                <a:lnTo>
                  <a:pt x="244170" y="1464990"/>
                </a:lnTo>
                <a:cubicBezTo>
                  <a:pt x="109319" y="1464990"/>
                  <a:pt x="0" y="1355671"/>
                  <a:pt x="0" y="1220820"/>
                </a:cubicBezTo>
                <a:lnTo>
                  <a:pt x="0" y="1220825"/>
                </a:lnTo>
                <a:lnTo>
                  <a:pt x="0" y="854578"/>
                </a:lnTo>
                <a:lnTo>
                  <a:pt x="0" y="854578"/>
                </a:lnTo>
                <a:lnTo>
                  <a:pt x="0" y="2441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/>
          <p:cNvSpPr txBox="1"/>
          <p:nvPr/>
        </p:nvSpPr>
        <p:spPr>
          <a:xfrm>
            <a:off x="676649" y="3041641"/>
            <a:ext cx="1952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dono do estabelecimento tem o controle de entrada e saída.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3087951" y="5106929"/>
            <a:ext cx="1952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motorista tem acesso ao número de vagas disponíveis.</a:t>
            </a:r>
          </a:p>
        </p:txBody>
      </p:sp>
      <p:sp>
        <p:nvSpPr>
          <p:cNvPr id="76" name="CaixaDeTexto 75"/>
          <p:cNvSpPr txBox="1"/>
          <p:nvPr/>
        </p:nvSpPr>
        <p:spPr>
          <a:xfrm>
            <a:off x="8487429" y="5106929"/>
            <a:ext cx="1952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Estatísticas gerais do estabelecimento para o cliente.</a:t>
            </a:r>
          </a:p>
        </p:txBody>
      </p:sp>
      <p:sp>
        <p:nvSpPr>
          <p:cNvPr id="175" name="CaixaDeTexto 174"/>
          <p:cNvSpPr txBox="1"/>
          <p:nvPr/>
        </p:nvSpPr>
        <p:spPr>
          <a:xfrm>
            <a:off x="3560599" y="3115393"/>
            <a:ext cx="107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VAGAS</a:t>
            </a:r>
          </a:p>
        </p:txBody>
      </p:sp>
      <p:sp>
        <p:nvSpPr>
          <p:cNvPr id="69" name="Texto Explicativo Retangular com Cantos Arredondados 68"/>
          <p:cNvSpPr/>
          <p:nvPr/>
        </p:nvSpPr>
        <p:spPr>
          <a:xfrm rot="10800000">
            <a:off x="5738662" y="3301334"/>
            <a:ext cx="2041534" cy="1635051"/>
          </a:xfrm>
          <a:custGeom>
            <a:avLst/>
            <a:gdLst>
              <a:gd name="connsiteX0" fmla="*/ 0 w 2041534"/>
              <a:gd name="connsiteY0" fmla="*/ 244170 h 1464990"/>
              <a:gd name="connsiteX1" fmla="*/ 244170 w 2041534"/>
              <a:gd name="connsiteY1" fmla="*/ 0 h 1464990"/>
              <a:gd name="connsiteX2" fmla="*/ 340256 w 2041534"/>
              <a:gd name="connsiteY2" fmla="*/ 0 h 1464990"/>
              <a:gd name="connsiteX3" fmla="*/ 340256 w 2041534"/>
              <a:gd name="connsiteY3" fmla="*/ 0 h 1464990"/>
              <a:gd name="connsiteX4" fmla="*/ 850639 w 2041534"/>
              <a:gd name="connsiteY4" fmla="*/ 0 h 1464990"/>
              <a:gd name="connsiteX5" fmla="*/ 1797364 w 2041534"/>
              <a:gd name="connsiteY5" fmla="*/ 0 h 1464990"/>
              <a:gd name="connsiteX6" fmla="*/ 2041534 w 2041534"/>
              <a:gd name="connsiteY6" fmla="*/ 244170 h 1464990"/>
              <a:gd name="connsiteX7" fmla="*/ 2041534 w 2041534"/>
              <a:gd name="connsiteY7" fmla="*/ 854578 h 1464990"/>
              <a:gd name="connsiteX8" fmla="*/ 2041534 w 2041534"/>
              <a:gd name="connsiteY8" fmla="*/ 854578 h 1464990"/>
              <a:gd name="connsiteX9" fmla="*/ 2041534 w 2041534"/>
              <a:gd name="connsiteY9" fmla="*/ 1220825 h 1464990"/>
              <a:gd name="connsiteX10" fmla="*/ 2041534 w 2041534"/>
              <a:gd name="connsiteY10" fmla="*/ 1220820 h 1464990"/>
              <a:gd name="connsiteX11" fmla="*/ 1797364 w 2041534"/>
              <a:gd name="connsiteY11" fmla="*/ 1464990 h 1464990"/>
              <a:gd name="connsiteX12" fmla="*/ 850639 w 2041534"/>
              <a:gd name="connsiteY12" fmla="*/ 1464990 h 1464990"/>
              <a:gd name="connsiteX13" fmla="*/ 595454 w 2041534"/>
              <a:gd name="connsiteY13" fmla="*/ 1648114 h 1464990"/>
              <a:gd name="connsiteX14" fmla="*/ 340256 w 2041534"/>
              <a:gd name="connsiteY14" fmla="*/ 1464990 h 1464990"/>
              <a:gd name="connsiteX15" fmla="*/ 244170 w 2041534"/>
              <a:gd name="connsiteY15" fmla="*/ 1464990 h 1464990"/>
              <a:gd name="connsiteX16" fmla="*/ 0 w 2041534"/>
              <a:gd name="connsiteY16" fmla="*/ 1220820 h 1464990"/>
              <a:gd name="connsiteX17" fmla="*/ 0 w 2041534"/>
              <a:gd name="connsiteY17" fmla="*/ 1220825 h 1464990"/>
              <a:gd name="connsiteX18" fmla="*/ 0 w 2041534"/>
              <a:gd name="connsiteY18" fmla="*/ 854578 h 1464990"/>
              <a:gd name="connsiteX19" fmla="*/ 0 w 2041534"/>
              <a:gd name="connsiteY19" fmla="*/ 854578 h 1464990"/>
              <a:gd name="connsiteX20" fmla="*/ 0 w 2041534"/>
              <a:gd name="connsiteY20" fmla="*/ 244170 h 1464990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340256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48114"/>
              <a:gd name="connsiteX1" fmla="*/ 244170 w 2041534"/>
              <a:gd name="connsiteY1" fmla="*/ 0 h 1648114"/>
              <a:gd name="connsiteX2" fmla="*/ 340256 w 2041534"/>
              <a:gd name="connsiteY2" fmla="*/ 0 h 1648114"/>
              <a:gd name="connsiteX3" fmla="*/ 340256 w 2041534"/>
              <a:gd name="connsiteY3" fmla="*/ 0 h 1648114"/>
              <a:gd name="connsiteX4" fmla="*/ 850639 w 2041534"/>
              <a:gd name="connsiteY4" fmla="*/ 0 h 1648114"/>
              <a:gd name="connsiteX5" fmla="*/ 1797364 w 2041534"/>
              <a:gd name="connsiteY5" fmla="*/ 0 h 1648114"/>
              <a:gd name="connsiteX6" fmla="*/ 2041534 w 2041534"/>
              <a:gd name="connsiteY6" fmla="*/ 244170 h 1648114"/>
              <a:gd name="connsiteX7" fmla="*/ 2041534 w 2041534"/>
              <a:gd name="connsiteY7" fmla="*/ 854578 h 1648114"/>
              <a:gd name="connsiteX8" fmla="*/ 2041534 w 2041534"/>
              <a:gd name="connsiteY8" fmla="*/ 854578 h 1648114"/>
              <a:gd name="connsiteX9" fmla="*/ 2041534 w 2041534"/>
              <a:gd name="connsiteY9" fmla="*/ 1220825 h 1648114"/>
              <a:gd name="connsiteX10" fmla="*/ 2041534 w 2041534"/>
              <a:gd name="connsiteY10" fmla="*/ 1220820 h 1648114"/>
              <a:gd name="connsiteX11" fmla="*/ 1797364 w 2041534"/>
              <a:gd name="connsiteY11" fmla="*/ 1464990 h 1648114"/>
              <a:gd name="connsiteX12" fmla="*/ 1333965 w 2041534"/>
              <a:gd name="connsiteY12" fmla="*/ 1438865 h 1648114"/>
              <a:gd name="connsiteX13" fmla="*/ 595454 w 2041534"/>
              <a:gd name="connsiteY13" fmla="*/ 1648114 h 1648114"/>
              <a:gd name="connsiteX14" fmla="*/ 915022 w 2041534"/>
              <a:gd name="connsiteY14" fmla="*/ 1464990 h 1648114"/>
              <a:gd name="connsiteX15" fmla="*/ 244170 w 2041534"/>
              <a:gd name="connsiteY15" fmla="*/ 1464990 h 1648114"/>
              <a:gd name="connsiteX16" fmla="*/ 0 w 2041534"/>
              <a:gd name="connsiteY16" fmla="*/ 1220820 h 1648114"/>
              <a:gd name="connsiteX17" fmla="*/ 0 w 2041534"/>
              <a:gd name="connsiteY17" fmla="*/ 1220825 h 1648114"/>
              <a:gd name="connsiteX18" fmla="*/ 0 w 2041534"/>
              <a:gd name="connsiteY18" fmla="*/ 854578 h 1648114"/>
              <a:gd name="connsiteX19" fmla="*/ 0 w 2041534"/>
              <a:gd name="connsiteY19" fmla="*/ 854578 h 1648114"/>
              <a:gd name="connsiteX20" fmla="*/ 0 w 2041534"/>
              <a:gd name="connsiteY20" fmla="*/ 244170 h 1648114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333965 w 2041534"/>
              <a:gd name="connsiteY12" fmla="*/ 1438865 h 1635051"/>
              <a:gd name="connsiteX13" fmla="*/ 974276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333965 w 2041534"/>
              <a:gd name="connsiteY12" fmla="*/ 1438865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  <a:gd name="connsiteX0" fmla="*/ 0 w 2041534"/>
              <a:gd name="connsiteY0" fmla="*/ 244170 h 1621988"/>
              <a:gd name="connsiteX1" fmla="*/ 244170 w 2041534"/>
              <a:gd name="connsiteY1" fmla="*/ 0 h 1621988"/>
              <a:gd name="connsiteX2" fmla="*/ 340256 w 2041534"/>
              <a:gd name="connsiteY2" fmla="*/ 0 h 1621988"/>
              <a:gd name="connsiteX3" fmla="*/ 340256 w 2041534"/>
              <a:gd name="connsiteY3" fmla="*/ 0 h 1621988"/>
              <a:gd name="connsiteX4" fmla="*/ 850639 w 2041534"/>
              <a:gd name="connsiteY4" fmla="*/ 0 h 1621988"/>
              <a:gd name="connsiteX5" fmla="*/ 1797364 w 2041534"/>
              <a:gd name="connsiteY5" fmla="*/ 0 h 1621988"/>
              <a:gd name="connsiteX6" fmla="*/ 2041534 w 2041534"/>
              <a:gd name="connsiteY6" fmla="*/ 244170 h 1621988"/>
              <a:gd name="connsiteX7" fmla="*/ 2041534 w 2041534"/>
              <a:gd name="connsiteY7" fmla="*/ 854578 h 1621988"/>
              <a:gd name="connsiteX8" fmla="*/ 2041534 w 2041534"/>
              <a:gd name="connsiteY8" fmla="*/ 854578 h 1621988"/>
              <a:gd name="connsiteX9" fmla="*/ 2041534 w 2041534"/>
              <a:gd name="connsiteY9" fmla="*/ 1220825 h 1621988"/>
              <a:gd name="connsiteX10" fmla="*/ 2041534 w 2041534"/>
              <a:gd name="connsiteY10" fmla="*/ 1220820 h 1621988"/>
              <a:gd name="connsiteX11" fmla="*/ 1797364 w 2041534"/>
              <a:gd name="connsiteY11" fmla="*/ 1464990 h 1621988"/>
              <a:gd name="connsiteX12" fmla="*/ 1686662 w 2041534"/>
              <a:gd name="connsiteY12" fmla="*/ 1451928 h 1621988"/>
              <a:gd name="connsiteX13" fmla="*/ 1104904 w 2041534"/>
              <a:gd name="connsiteY13" fmla="*/ 1621988 h 1621988"/>
              <a:gd name="connsiteX14" fmla="*/ 915022 w 2041534"/>
              <a:gd name="connsiteY14" fmla="*/ 1464990 h 1621988"/>
              <a:gd name="connsiteX15" fmla="*/ 244170 w 2041534"/>
              <a:gd name="connsiteY15" fmla="*/ 1464990 h 1621988"/>
              <a:gd name="connsiteX16" fmla="*/ 0 w 2041534"/>
              <a:gd name="connsiteY16" fmla="*/ 1220820 h 1621988"/>
              <a:gd name="connsiteX17" fmla="*/ 0 w 2041534"/>
              <a:gd name="connsiteY17" fmla="*/ 1220825 h 1621988"/>
              <a:gd name="connsiteX18" fmla="*/ 0 w 2041534"/>
              <a:gd name="connsiteY18" fmla="*/ 854578 h 1621988"/>
              <a:gd name="connsiteX19" fmla="*/ 0 w 2041534"/>
              <a:gd name="connsiteY19" fmla="*/ 854578 h 1621988"/>
              <a:gd name="connsiteX20" fmla="*/ 0 w 2041534"/>
              <a:gd name="connsiteY20" fmla="*/ 244170 h 1621988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686662 w 2041534"/>
              <a:gd name="connsiteY12" fmla="*/ 1451928 h 1635051"/>
              <a:gd name="connsiteX13" fmla="*/ 1431475 w 2041534"/>
              <a:gd name="connsiteY13" fmla="*/ 1635051 h 1635051"/>
              <a:gd name="connsiteX14" fmla="*/ 91502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686662 w 2041534"/>
              <a:gd name="connsiteY12" fmla="*/ 1451928 h 1635051"/>
              <a:gd name="connsiteX13" fmla="*/ 1431475 w 2041534"/>
              <a:gd name="connsiteY13" fmla="*/ 1635051 h 1635051"/>
              <a:gd name="connsiteX14" fmla="*/ 109790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  <a:gd name="connsiteX0" fmla="*/ 0 w 2041534"/>
              <a:gd name="connsiteY0" fmla="*/ 244170 h 1635051"/>
              <a:gd name="connsiteX1" fmla="*/ 244170 w 2041534"/>
              <a:gd name="connsiteY1" fmla="*/ 0 h 1635051"/>
              <a:gd name="connsiteX2" fmla="*/ 340256 w 2041534"/>
              <a:gd name="connsiteY2" fmla="*/ 0 h 1635051"/>
              <a:gd name="connsiteX3" fmla="*/ 340256 w 2041534"/>
              <a:gd name="connsiteY3" fmla="*/ 0 h 1635051"/>
              <a:gd name="connsiteX4" fmla="*/ 850639 w 2041534"/>
              <a:gd name="connsiteY4" fmla="*/ 0 h 1635051"/>
              <a:gd name="connsiteX5" fmla="*/ 1797364 w 2041534"/>
              <a:gd name="connsiteY5" fmla="*/ 0 h 1635051"/>
              <a:gd name="connsiteX6" fmla="*/ 2041534 w 2041534"/>
              <a:gd name="connsiteY6" fmla="*/ 244170 h 1635051"/>
              <a:gd name="connsiteX7" fmla="*/ 2041534 w 2041534"/>
              <a:gd name="connsiteY7" fmla="*/ 854578 h 1635051"/>
              <a:gd name="connsiteX8" fmla="*/ 2041534 w 2041534"/>
              <a:gd name="connsiteY8" fmla="*/ 854578 h 1635051"/>
              <a:gd name="connsiteX9" fmla="*/ 2041534 w 2041534"/>
              <a:gd name="connsiteY9" fmla="*/ 1220825 h 1635051"/>
              <a:gd name="connsiteX10" fmla="*/ 2041534 w 2041534"/>
              <a:gd name="connsiteY10" fmla="*/ 1220820 h 1635051"/>
              <a:gd name="connsiteX11" fmla="*/ 1797364 w 2041534"/>
              <a:gd name="connsiteY11" fmla="*/ 1464990 h 1635051"/>
              <a:gd name="connsiteX12" fmla="*/ 1686662 w 2041534"/>
              <a:gd name="connsiteY12" fmla="*/ 1478053 h 1635051"/>
              <a:gd name="connsiteX13" fmla="*/ 1431475 w 2041534"/>
              <a:gd name="connsiteY13" fmla="*/ 1635051 h 1635051"/>
              <a:gd name="connsiteX14" fmla="*/ 1097902 w 2041534"/>
              <a:gd name="connsiteY14" fmla="*/ 1464990 h 1635051"/>
              <a:gd name="connsiteX15" fmla="*/ 244170 w 2041534"/>
              <a:gd name="connsiteY15" fmla="*/ 1464990 h 1635051"/>
              <a:gd name="connsiteX16" fmla="*/ 0 w 2041534"/>
              <a:gd name="connsiteY16" fmla="*/ 1220820 h 1635051"/>
              <a:gd name="connsiteX17" fmla="*/ 0 w 2041534"/>
              <a:gd name="connsiteY17" fmla="*/ 1220825 h 1635051"/>
              <a:gd name="connsiteX18" fmla="*/ 0 w 2041534"/>
              <a:gd name="connsiteY18" fmla="*/ 854578 h 1635051"/>
              <a:gd name="connsiteX19" fmla="*/ 0 w 2041534"/>
              <a:gd name="connsiteY19" fmla="*/ 854578 h 1635051"/>
              <a:gd name="connsiteX20" fmla="*/ 0 w 2041534"/>
              <a:gd name="connsiteY20" fmla="*/ 244170 h 163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41534" h="1635051">
                <a:moveTo>
                  <a:pt x="0" y="244170"/>
                </a:moveTo>
                <a:cubicBezTo>
                  <a:pt x="0" y="109319"/>
                  <a:pt x="109319" y="0"/>
                  <a:pt x="244170" y="0"/>
                </a:cubicBezTo>
                <a:lnTo>
                  <a:pt x="340256" y="0"/>
                </a:lnTo>
                <a:lnTo>
                  <a:pt x="340256" y="0"/>
                </a:lnTo>
                <a:lnTo>
                  <a:pt x="850639" y="0"/>
                </a:lnTo>
                <a:lnTo>
                  <a:pt x="1797364" y="0"/>
                </a:lnTo>
                <a:cubicBezTo>
                  <a:pt x="1932215" y="0"/>
                  <a:pt x="2041534" y="109319"/>
                  <a:pt x="2041534" y="244170"/>
                </a:cubicBezTo>
                <a:lnTo>
                  <a:pt x="2041534" y="854578"/>
                </a:lnTo>
                <a:lnTo>
                  <a:pt x="2041534" y="854578"/>
                </a:lnTo>
                <a:lnTo>
                  <a:pt x="2041534" y="1220825"/>
                </a:lnTo>
                <a:lnTo>
                  <a:pt x="2041534" y="1220820"/>
                </a:lnTo>
                <a:cubicBezTo>
                  <a:pt x="2041534" y="1355671"/>
                  <a:pt x="1932215" y="1464990"/>
                  <a:pt x="1797364" y="1464990"/>
                </a:cubicBezTo>
                <a:lnTo>
                  <a:pt x="1686662" y="1478053"/>
                </a:lnTo>
                <a:lnTo>
                  <a:pt x="1431475" y="1635051"/>
                </a:lnTo>
                <a:lnTo>
                  <a:pt x="1097902" y="1464990"/>
                </a:lnTo>
                <a:lnTo>
                  <a:pt x="244170" y="1464990"/>
                </a:lnTo>
                <a:cubicBezTo>
                  <a:pt x="109319" y="1464990"/>
                  <a:pt x="0" y="1355671"/>
                  <a:pt x="0" y="1220820"/>
                </a:cubicBezTo>
                <a:lnTo>
                  <a:pt x="0" y="1220825"/>
                </a:lnTo>
                <a:lnTo>
                  <a:pt x="0" y="854578"/>
                </a:lnTo>
                <a:lnTo>
                  <a:pt x="0" y="854578"/>
                </a:lnTo>
                <a:lnTo>
                  <a:pt x="0" y="2441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74">
            <a:extLst>
              <a:ext uri="{FF2B5EF4-FFF2-40B4-BE49-F238E27FC236}">
                <a16:creationId xmlns:a16="http://schemas.microsoft.com/office/drawing/2014/main" id="{75159EA1-B3ED-4A04-A171-E4445BD40A4C}"/>
              </a:ext>
            </a:extLst>
          </p:cNvPr>
          <p:cNvSpPr txBox="1"/>
          <p:nvPr/>
        </p:nvSpPr>
        <p:spPr>
          <a:xfrm>
            <a:off x="5821011" y="3789067"/>
            <a:ext cx="195280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/>
              <a:t>Visualizar quais vagas estão disponíveis.</a:t>
            </a:r>
            <a:endParaRPr lang="pt-BR" sz="1600" dirty="0">
              <a:cs typeface="Calibri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567955" y="1101307"/>
            <a:ext cx="378579" cy="404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047169" y="2348703"/>
            <a:ext cx="378579" cy="404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5822896" y="1144687"/>
            <a:ext cx="378579" cy="404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8487429" y="2490235"/>
            <a:ext cx="378579" cy="404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584620" y="1069742"/>
            <a:ext cx="23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pt-BR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3077943" y="2320344"/>
            <a:ext cx="23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pt-BR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5843117" y="1134988"/>
            <a:ext cx="23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pt-BR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8507822" y="2478501"/>
            <a:ext cx="23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pt-BR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  <p:bldP spid="31" grpId="0" animBg="1"/>
      <p:bldP spid="32" grpId="0" animBg="1"/>
      <p:bldP spid="4" grpId="0"/>
      <p:bldP spid="34" grpId="0"/>
      <p:bldP spid="3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backlog</a:t>
            </a:r>
            <a:endParaRPr lang="pt-BR" dirty="0"/>
          </a:p>
        </p:txBody>
      </p:sp>
      <p:sp>
        <p:nvSpPr>
          <p:cNvPr id="8" name="Retângulo 7" descr="Bloco de ênfase de quadrados abertos">
            <a:extLst>
              <a:ext uri="{FF2B5EF4-FFF2-40B4-BE49-F238E27FC236}">
                <a16:creationId xmlns:a16="http://schemas.microsoft.com/office/drawing/2014/main" id="{1715FCDC-B95D-46B0-8EBD-FC1451D3C124}"/>
              </a:ext>
            </a:extLst>
          </p:cNvPr>
          <p:cNvSpPr/>
          <p:nvPr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F85080C-B66C-4B03-BE77-8C2994DDD44D}"/>
              </a:ext>
            </a:extLst>
          </p:cNvPr>
          <p:cNvSpPr/>
          <p:nvPr/>
        </p:nvSpPr>
        <p:spPr>
          <a:xfrm flipH="1">
            <a:off x="386327" y="2029304"/>
            <a:ext cx="11026363" cy="4702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16</a:t>
            </a:fld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134586"/>
              </p:ext>
            </p:extLst>
          </p:nvPr>
        </p:nvGraphicFramePr>
        <p:xfrm>
          <a:off x="533246" y="851539"/>
          <a:ext cx="11002959" cy="555063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1497">
                  <a:extLst>
                    <a:ext uri="{9D8B030D-6E8A-4147-A177-3AD203B41FA5}">
                      <a16:colId xmlns:a16="http://schemas.microsoft.com/office/drawing/2014/main" val="133409095"/>
                    </a:ext>
                  </a:extLst>
                </a:gridCol>
                <a:gridCol w="6544491">
                  <a:extLst>
                    <a:ext uri="{9D8B030D-6E8A-4147-A177-3AD203B41FA5}">
                      <a16:colId xmlns:a16="http://schemas.microsoft.com/office/drawing/2014/main" val="3535412623"/>
                    </a:ext>
                  </a:extLst>
                </a:gridCol>
                <a:gridCol w="2966971">
                  <a:extLst>
                    <a:ext uri="{9D8B030D-6E8A-4147-A177-3AD203B41FA5}">
                      <a16:colId xmlns:a16="http://schemas.microsoft.com/office/drawing/2014/main" val="3022640200"/>
                    </a:ext>
                  </a:extLst>
                </a:gridCol>
              </a:tblGrid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Requisitos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Importância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05807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Energia 24h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097084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Cliente informar quantidade de vagas do estabelecimento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57617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 os 2 sensores se comuniquem entre si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5689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 o usuário informe se é carro moto ou vaga especial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53343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Contagem de quantos entram e quantos saem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72957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Sensores se comuniquem om o software para atualizar informações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7157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que exiba para o usuário a quantidade de vagas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6172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do Cliente por E-mail e CPF 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60156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Mostrar permanência do usuário no estabelecimento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Importante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770600514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 para cliente 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83809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Sensores de vaga única 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02946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Leitura de Placa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990401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 do usuário que mostra vagas específicas disponíveis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725051"/>
                  </a:ext>
                </a:extLst>
              </a:tr>
              <a:tr h="370042">
                <a:tc>
                  <a:txBody>
                    <a:bodyPr/>
                    <a:lstStyle/>
                    <a:p>
                      <a:r>
                        <a:rPr lang="pt-BR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Validador de conta do Cliente automático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47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1" y="-33374"/>
            <a:ext cx="12192000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Site institucional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59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0" y="0"/>
            <a:ext cx="12191999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Simulador financeiro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751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8" y="0"/>
            <a:ext cx="12263015" cy="6735196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7" y="-61402"/>
            <a:ext cx="12298524" cy="691940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23968" y="201133"/>
            <a:ext cx="11968029" cy="6468243"/>
            <a:chOff x="-2539338" y="-2218889"/>
            <a:chExt cx="11968029" cy="12108565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-2539338" y="-615873"/>
              <a:ext cx="11968029" cy="1050554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18803" y="-2218889"/>
              <a:ext cx="7075714" cy="1414709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-2430484" y="-507132"/>
              <a:ext cx="11517134" cy="10211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133" y="42454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Modelo de dados</a:t>
            </a:r>
            <a:endParaRPr lang="pt-BR" dirty="0">
              <a:solidFill>
                <a:srgbClr val="2F3342"/>
              </a:solidFill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362ABC-7866-4BC4-B920-53B5F820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51" y="1883409"/>
            <a:ext cx="10693880" cy="38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7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8" y="0"/>
            <a:ext cx="12263015" cy="6735196"/>
          </a:xfr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7" y="-61402"/>
            <a:ext cx="12298524" cy="691940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23969" y="201133"/>
            <a:ext cx="11968029" cy="6468243"/>
            <a:chOff x="-2539339" y="-2218889"/>
            <a:chExt cx="11968029" cy="12108565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-2539339" y="901471"/>
              <a:ext cx="11968029" cy="898820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18803" y="-2218889"/>
              <a:ext cx="7075714" cy="1414709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-2430484" y="485755"/>
              <a:ext cx="11517134" cy="8709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133" y="42454"/>
            <a:ext cx="6609256" cy="953588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2F3342"/>
                </a:solidFill>
              </a:rPr>
              <a:t>integrantes</a:t>
            </a:r>
          </a:p>
        </p:txBody>
      </p:sp>
      <p:sp>
        <p:nvSpPr>
          <p:cNvPr id="3" name="Elipse 2"/>
          <p:cNvSpPr/>
          <p:nvPr/>
        </p:nvSpPr>
        <p:spPr>
          <a:xfrm>
            <a:off x="1037549" y="2573514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2730254" y="3924533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4622352" y="2564887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6315057" y="3972197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8214711" y="2681392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9874436" y="3960743"/>
            <a:ext cx="1520593" cy="1437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878763" y="4222495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Cauê pontes</a:t>
            </a:r>
          </a:p>
        </p:txBody>
      </p:sp>
      <p:sp>
        <p:nvSpPr>
          <p:cNvPr id="19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2668153" y="3013396"/>
            <a:ext cx="1847355" cy="689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Guilherme benassi</a:t>
            </a:r>
          </a:p>
        </p:txBody>
      </p:sp>
      <p:sp>
        <p:nvSpPr>
          <p:cNvPr id="20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4416125" y="4222495"/>
            <a:ext cx="1820553" cy="84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Guilherme silva</a:t>
            </a:r>
          </a:p>
        </p:txBody>
      </p:sp>
      <p:sp>
        <p:nvSpPr>
          <p:cNvPr id="21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6374911" y="2946582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Heric santos</a:t>
            </a:r>
          </a:p>
        </p:txBody>
      </p:sp>
      <p:sp>
        <p:nvSpPr>
          <p:cNvPr id="22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8088660" y="4258812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Pedro miguel</a:t>
            </a:r>
          </a:p>
        </p:txBody>
      </p:sp>
      <p:sp>
        <p:nvSpPr>
          <p:cNvPr id="23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9967270" y="2977220"/>
            <a:ext cx="1607834" cy="84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Rodrigo soares</a:t>
            </a:r>
          </a:p>
        </p:txBody>
      </p:sp>
      <p:cxnSp>
        <p:nvCxnSpPr>
          <p:cNvPr id="30" name="Conector reto 29"/>
          <p:cNvCxnSpPr>
            <a:endCxn id="3" idx="4"/>
          </p:cNvCxnSpPr>
          <p:nvPr/>
        </p:nvCxnSpPr>
        <p:spPr>
          <a:xfrm flipV="1">
            <a:off x="1682680" y="4011470"/>
            <a:ext cx="115166" cy="274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>
            <a:stCxn id="12" idx="0"/>
          </p:cNvCxnSpPr>
          <p:nvPr/>
        </p:nvCxnSpPr>
        <p:spPr>
          <a:xfrm flipH="1" flipV="1">
            <a:off x="3490550" y="3702860"/>
            <a:ext cx="1" cy="221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13" idx="4"/>
          </p:cNvCxnSpPr>
          <p:nvPr/>
        </p:nvCxnSpPr>
        <p:spPr>
          <a:xfrm flipH="1">
            <a:off x="5326401" y="4002843"/>
            <a:ext cx="56248" cy="340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>
            <a:stCxn id="14" idx="0"/>
          </p:cNvCxnSpPr>
          <p:nvPr/>
        </p:nvCxnSpPr>
        <p:spPr>
          <a:xfrm flipH="1" flipV="1">
            <a:off x="7075353" y="3702860"/>
            <a:ext cx="1" cy="269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>
            <a:stCxn id="15" idx="4"/>
          </p:cNvCxnSpPr>
          <p:nvPr/>
        </p:nvCxnSpPr>
        <p:spPr>
          <a:xfrm flipH="1">
            <a:off x="8975007" y="4119348"/>
            <a:ext cx="1" cy="224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>
            <a:stCxn id="16" idx="0"/>
          </p:cNvCxnSpPr>
          <p:nvPr/>
        </p:nvCxnSpPr>
        <p:spPr>
          <a:xfrm flipH="1" flipV="1">
            <a:off x="10634732" y="3788614"/>
            <a:ext cx="1" cy="172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17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0" y="0"/>
            <a:ext cx="12191999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arduino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8844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0" y="0"/>
            <a:ext cx="12191999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git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065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5" y="0"/>
            <a:ext cx="12263015" cy="6858000"/>
          </a:xfr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273BD65-CFF3-40DD-939C-97A942BD80EE}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40" name="Grupo 39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/>
          <a:lstStyle/>
          <a:p>
            <a:pPr rtl="0"/>
            <a:r>
              <a:rPr lang="pt-BR" dirty="0"/>
              <a:t>NOSSOS AGRADECIMENTOS</a:t>
            </a:r>
          </a:p>
        </p:txBody>
      </p:sp>
      <p:sp>
        <p:nvSpPr>
          <p:cNvPr id="29" name="Retângulo: Canto Único Recortado 28" descr="Quadrado de ênfase de rodapé">
            <a:extLst>
              <a:ext uri="{FF2B5EF4-FFF2-40B4-BE49-F238E27FC236}">
                <a16:creationId xmlns:a16="http://schemas.microsoft.com/office/drawing/2014/main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Espaço Reservado para o Número do Slide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9927771" cy="6857999"/>
          </a:xfrm>
        </p:spPr>
      </p:pic>
      <p:grpSp>
        <p:nvGrpSpPr>
          <p:cNvPr id="2" name="Grupo 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3" name="Elemento gráfico 12" descr="Quadrado aberto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26" name="Título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1775"/>
            <a:ext cx="5190111" cy="238446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estacionamento</a:t>
            </a:r>
            <a:endParaRPr lang="pt-BR" sz="4400" dirty="0"/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1B4C1D1F-C2EF-4D29-B146-E0CE535B36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2" name="Retângulo: Canto Único Recortado 11" descr="Ênfase de caixa de rodapé">
            <a:extLst>
              <a:ext uri="{FF2B5EF4-FFF2-40B4-BE49-F238E27FC236}">
                <a16:creationId xmlns:a16="http://schemas.microsoft.com/office/drawing/2014/main" id="{2DFF522F-AF68-4632-B55E-C71590EC951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07175" y="3019643"/>
            <a:ext cx="4338948" cy="100264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+mj-lt"/>
                <a:cs typeface="Arial" panose="020B0604020202020204" pitchFamily="34" charset="0"/>
              </a:rPr>
              <a:t>Controle de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Existe lugar para apenas 384 mil carros dos 509 mil na capital paulista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125 mil motoristas não conseguem vagas, passando mais tempo no trânsito procurando por elas.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4</a:t>
            </a:fld>
            <a:endParaRPr lang="pt-BR" dirty="0"/>
          </a:p>
        </p:txBody>
      </p:sp>
      <p:graphicFrame>
        <p:nvGraphicFramePr>
          <p:cNvPr id="15" name="Gráfico 14"/>
          <p:cNvGraphicFramePr/>
          <p:nvPr>
            <p:extLst>
              <p:ext uri="{D42A27DB-BD31-4B8C-83A1-F6EECF244321}">
                <p14:modId xmlns:p14="http://schemas.microsoft.com/office/powerpoint/2010/main" val="2581821392"/>
              </p:ext>
            </p:extLst>
          </p:nvPr>
        </p:nvGraphicFramePr>
        <p:xfrm>
          <a:off x="6283234" y="719666"/>
          <a:ext cx="526603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tângulo 3"/>
          <p:cNvSpPr/>
          <p:nvPr/>
        </p:nvSpPr>
        <p:spPr>
          <a:xfrm>
            <a:off x="6531428" y="5917654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531429" y="6328740"/>
            <a:ext cx="169817" cy="1698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701245" y="5853694"/>
            <a:ext cx="150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384 mil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698404" y="6259759"/>
            <a:ext cx="150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125 mil</a:t>
            </a:r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83" y="0"/>
            <a:ext cx="6875418" cy="6821453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justificativa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Pesquisas comprovam que cerca de 30% do trânsito é causado por veículos à procura de espaço para estacionar.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Esse problema se deve não só à falta de vagas, mas também à dificuldade de encontrá-las.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190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46" y="0"/>
            <a:ext cx="6821453" cy="6821453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justificativa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Diminuindo o tempo dos carros nas ruas, ocorrera uma diminuição na quantidade de gases emitidos pelos escapamentos, altamente prejudicial ao nosso organismo e ao meio ambiente.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73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11" y="0"/>
            <a:ext cx="5830389" cy="6858000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Cliente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Nosso software terá como cliente os donos de estacionamentos, para que tenham um melhor controle e gerenciamento do estabelecimento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3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5" y="0"/>
            <a:ext cx="12263015" cy="694944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6" y="0"/>
            <a:ext cx="12263015" cy="69828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grpSp>
        <p:nvGrpSpPr>
          <p:cNvPr id="12" name="Grupo 11" descr="Quadrados de ênfase: forma aberta preta escura, bloco verde sombreado e bloco branco com espaço reservado para texto.">
            <a:extLst>
              <a:ext uri="{FF2B5EF4-FFF2-40B4-BE49-F238E27FC236}">
                <a16:creationId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  <p:pic>
          <p:nvPicPr>
            <p:cNvPr id="18" name="Elemento gráfico 17" descr="Quadrado aberto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pt-BR" dirty="0"/>
                <a:t>2</a:t>
              </a:r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endParaRPr lang="pt-BR" dirty="0"/>
            </a:p>
            <a:p>
              <a:pPr algn="ctr" rtl="0"/>
              <a:r>
                <a:rPr lang="pt-BR" dirty="0"/>
                <a:t>+</a:t>
              </a:r>
            </a:p>
            <a:p>
              <a:pPr algn="ctr" rtl="0"/>
              <a:endParaRPr lang="pt-BR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4" y="2634044"/>
            <a:ext cx="4351911" cy="176960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problema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EAC647-D2A2-4904-B455-984AECA4DA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4" name="Retângulo: Canto Único Recortado 13" descr="Bloco de ênfase de rodapé">
            <a:extLst>
              <a:ext uri="{FF2B5EF4-FFF2-40B4-BE49-F238E27FC236}">
                <a16:creationId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13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 txBox="1">
            <a:spLocks/>
          </p:cNvSpPr>
          <p:nvPr/>
        </p:nvSpPr>
        <p:spPr>
          <a:xfrm>
            <a:off x="11701668" y="6566049"/>
            <a:ext cx="642731" cy="40780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0"/>
            <a:ext cx="5207000" cy="6858000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pt-BR" dirty="0"/>
              <a:t>2</a:t>
            </a:r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endParaRPr lang="pt-BR" dirty="0"/>
          </a:p>
          <a:p>
            <a:pPr algn="ctr" rtl="0"/>
            <a:r>
              <a:rPr lang="pt-BR" dirty="0"/>
              <a:t>+</a:t>
            </a:r>
          </a:p>
          <a:p>
            <a:pPr algn="ctr" rtl="0"/>
            <a:endParaRPr lang="pt-BR" dirty="0"/>
          </a:p>
        </p:txBody>
      </p:sp>
      <p:sp>
        <p:nvSpPr>
          <p:cNvPr id="13" name="Retângulo 12" descr="Quadrado de plano de fundo branco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Falta de automação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2367576"/>
            <a:ext cx="5138057" cy="3396749"/>
          </a:xfrm>
        </p:spPr>
        <p:txBody>
          <a:bodyPr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As automações são sistematizações automáticas que facilitam a vida do gestor e do usuário do estacionamento. Ou seja, sem uma cancela moderna, ou uma máquina de pagamento automático (para alguns casos), o seu estacionamento pode parecer que simplesmente “parou no tempo”.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Retângulo: Canto Único Recortado 10" descr="Bloco de ênfase de rodapé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26_TF56051434" id="{DBA9F664-3307-4A16-9AE9-C82972FAABD5}" vid="{1EA7EC5D-6FE6-4D15-9C3E-9BD3E9E23F6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clara</Template>
  <TotalTime>0</TotalTime>
  <Words>688</Words>
  <Application>Microsoft Office PowerPoint</Application>
  <PresentationFormat>Widescreen</PresentationFormat>
  <Paragraphs>2439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Bebas</vt:lpstr>
      <vt:lpstr>Calibri</vt:lpstr>
      <vt:lpstr>Gill Sans</vt:lpstr>
      <vt:lpstr>Tema do Office</vt:lpstr>
      <vt:lpstr>versace</vt:lpstr>
      <vt:lpstr>integrantes</vt:lpstr>
      <vt:lpstr>estacionamento</vt:lpstr>
      <vt:lpstr>justificativa</vt:lpstr>
      <vt:lpstr>justificativa</vt:lpstr>
      <vt:lpstr>justificativa</vt:lpstr>
      <vt:lpstr>Cliente</vt:lpstr>
      <vt:lpstr>problema</vt:lpstr>
      <vt:lpstr>Falta de automação</vt:lpstr>
      <vt:lpstr>OPERAÇÃO COM BAIXA RENTABILIDADE</vt:lpstr>
      <vt:lpstr>TÍTULO</vt:lpstr>
      <vt:lpstr>TÍTULO</vt:lpstr>
      <vt:lpstr>funcionalidades</vt:lpstr>
      <vt:lpstr>funcionalidades</vt:lpstr>
      <vt:lpstr>Desenho de solução</vt:lpstr>
      <vt:lpstr>backlog</vt:lpstr>
      <vt:lpstr>Site institucional</vt:lpstr>
      <vt:lpstr>Simulador financeiro</vt:lpstr>
      <vt:lpstr>Modelo de dados</vt:lpstr>
      <vt:lpstr>arduino</vt:lpstr>
      <vt:lpstr>git</vt:lpstr>
      <vt:lpstr>NOSSOS 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versace</dc:title>
  <dc:creator/>
  <cp:lastModifiedBy/>
  <cp:revision>40</cp:revision>
  <dcterms:created xsi:type="dcterms:W3CDTF">2020-02-20T17:30:44Z</dcterms:created>
  <dcterms:modified xsi:type="dcterms:W3CDTF">2020-03-11T15:50:53Z</dcterms:modified>
</cp:coreProperties>
</file>